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22" r:id="rId12"/>
    <p:sldId id="323" r:id="rId13"/>
    <p:sldId id="324" r:id="rId14"/>
    <p:sldId id="317" r:id="rId15"/>
    <p:sldId id="318" r:id="rId16"/>
    <p:sldId id="321" r:id="rId17"/>
    <p:sldId id="297" r:id="rId18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116" d="100"/>
          <a:sy n="116" d="100"/>
        </p:scale>
        <p:origin x="-234" y="-102"/>
      </p:cViewPr>
      <p:guideLst>
        <p:guide orient="horz" pos="2616"/>
        <p:guide orient="horz" pos="3264"/>
        <p:guide orient="horz"/>
        <p:guide orient="horz" pos="4008"/>
        <p:guide orient="horz" pos="2352"/>
        <p:guide orient="horz" pos="2448"/>
        <p:guide pos="691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pPr rtl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4AC6B7-4147-34FC-04B7-9A9738842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3743C9B-DB6D-AFC5-919A-F57E7A2D2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32B3E3B-AFC4-B23C-B3CB-A65E060D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281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14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4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668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DCAA1E-3DED-7601-AEEF-8FAF5938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6EE8255-212D-D051-17E5-32389643F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D78A434-6156-FD92-D6A0-BF9AE47A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00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6D03B6-280D-3219-6897-88D5F9D74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F2131B-7535-4A22-B991-F98A170D9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273E89D-0E0F-39F0-0C5A-43FE7AB3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23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xmlns="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xmlns="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xmlns="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xmlns="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xmlns="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xmlns="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xmlns="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xmlns="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xmlns="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xmlns="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xmlns="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xmlns="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xmlns="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xmlns="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xmlns="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xmlns="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xmlns="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xmlns="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xmlns="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xmlns="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xmlns="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xmlns="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491" y="631118"/>
            <a:ext cx="6207017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sz="2400" dirty="0"/>
              <a:t>Цветочное производство </a:t>
            </a:r>
            <a:br>
              <a:rPr lang="ru-RU" sz="2400" dirty="0"/>
            </a:br>
            <a:r>
              <a:rPr lang="ru-RU" sz="2400" dirty="0"/>
              <a:t>в России: </a:t>
            </a:r>
            <a:br>
              <a:rPr lang="ru-RU" sz="2400" dirty="0"/>
            </a:br>
            <a:r>
              <a:rPr lang="ru-RU" sz="2400" dirty="0"/>
              <a:t>перспективы отрасли на фоне импортозамещения.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65A21D-4C63-A0B3-8059-570BF5F9F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63FBD-0EB6-1F60-5D68-42984071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24" y="3736232"/>
            <a:ext cx="2707837" cy="6362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График</a:t>
            </a:r>
            <a:r>
              <a:rPr lang="en-US" dirty="0"/>
              <a:t>*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DFBCD11-564F-9411-2B55-F7A12A846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407EEB-FBBF-23A8-0FD9-DB805A35E6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1654479"/>
            <a:ext cx="7043618" cy="190885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Синхронизация мер: </a:t>
            </a:r>
            <a:r>
              <a:rPr lang="ru-RU" b="1" dirty="0"/>
              <a:t>таможенные ставки + НДС 10% + льготные кредиты.  </a:t>
            </a:r>
            <a:endParaRPr lang="en-US" b="1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Поддержка науки: </a:t>
            </a:r>
            <a:r>
              <a:rPr lang="ru-RU" b="1" dirty="0"/>
              <a:t>генетическая паспортизация, биозащита.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CB4A587-4323-97AE-B1A7-F8B66D854B1F}"/>
              </a:ext>
            </a:extLst>
          </p:cNvPr>
          <p:cNvSpPr txBox="1">
            <a:spLocks/>
          </p:cNvSpPr>
          <p:nvPr/>
        </p:nvSpPr>
        <p:spPr>
          <a:xfrm>
            <a:off x="4517208" y="845344"/>
            <a:ext cx="5885180" cy="636236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Условия успеха</a:t>
            </a:r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AFAA955D-A4CF-F6D4-D9E2-CA8E4400638B}"/>
              </a:ext>
            </a:extLst>
          </p:cNvPr>
          <p:cNvSpPr txBox="1">
            <a:spLocks/>
          </p:cNvSpPr>
          <p:nvPr/>
        </p:nvSpPr>
        <p:spPr>
          <a:xfrm>
            <a:off x="4364808" y="4546939"/>
            <a:ext cx="7043618" cy="190885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2025-2026: Рост до 25% (запуск 50 га). 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2027-2028: 30% (подключение науки, снижение себестоимости).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2030: 40% (полная реализация потенциала).</a:t>
            </a:r>
          </a:p>
        </p:txBody>
      </p:sp>
    </p:spTree>
    <p:extLst>
      <p:ext uri="{BB962C8B-B14F-4D97-AF65-F5344CB8AC3E}">
        <p14:creationId xmlns:p14="http://schemas.microsoft.com/office/powerpoint/2010/main" xmlns="" val="150681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65394"/>
            <a:ext cx="7155402" cy="63716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Кейсы предприятий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xmlns="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399" y="2303463"/>
            <a:ext cx="6212265" cy="367313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/>
              <a:t>Переход на сорта роз с высокой маржинальностью («Red </a:t>
            </a:r>
            <a:r>
              <a:rPr lang="ru-RU" sz="2400" dirty="0" err="1"/>
              <a:t>Naomi</a:t>
            </a:r>
            <a:r>
              <a:rPr lang="ru-RU" sz="2400" dirty="0"/>
              <a:t>»).  </a:t>
            </a:r>
          </a:p>
          <a:p>
            <a:pPr rtl="0"/>
            <a:r>
              <a:rPr lang="ru-RU" sz="2400" dirty="0"/>
              <a:t>Снижение себестоимости на 15% за счет оптимизации энергопотребления.  </a:t>
            </a:r>
          </a:p>
          <a:p>
            <a:pPr rtl="0"/>
            <a:r>
              <a:rPr lang="ru-RU" sz="2400" dirty="0"/>
              <a:t>Использование генетически адаптированных сортов.  </a:t>
            </a:r>
          </a:p>
          <a:p>
            <a:pPr rtl="0"/>
            <a:r>
              <a:rPr lang="ru-RU" sz="2400" dirty="0"/>
              <a:t> Увеличение урожайности на 20%.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155A56-6BA0-9E88-59CE-404791468B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732" r="34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4161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Позитивные тренды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714309" cy="3721817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Государственная поддержка:  </a:t>
            </a:r>
          </a:p>
          <a:p>
            <a:pPr rtl="0"/>
            <a:r>
              <a:rPr lang="ru-RU" dirty="0"/>
              <a:t>  - Защитные пошлины (20% → 35%).  </a:t>
            </a:r>
          </a:p>
          <a:p>
            <a:pPr rtl="0"/>
            <a:r>
              <a:rPr lang="ru-RU" dirty="0"/>
              <a:t>  - Диалог с научными институтами.</a:t>
            </a:r>
          </a:p>
          <a:p>
            <a:pPr rtl="0"/>
            <a:r>
              <a:rPr lang="ru-RU" dirty="0"/>
              <a:t> 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Рынок</a:t>
            </a:r>
            <a:r>
              <a:rPr lang="ru-RU" dirty="0"/>
              <a:t>:  </a:t>
            </a:r>
          </a:p>
          <a:p>
            <a:pPr rtl="0"/>
            <a:r>
              <a:rPr lang="ru-RU" dirty="0"/>
              <a:t>  - Потенциал роста до 35% доли отечественной продукции.  </a:t>
            </a:r>
          </a:p>
          <a:p>
            <a:pPr rtl="0"/>
            <a:r>
              <a:rPr lang="ru-RU" dirty="0"/>
              <a:t>  - Спрос на российские цветы: +12% в 2024 г.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DD6F01-1BF3-CB8B-FCAE-6EB0C67163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6430" r="26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7210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63012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Заключение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8790640" cy="396159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dirty="0"/>
              <a:t>Цель: </a:t>
            </a:r>
            <a:r>
              <a:rPr lang="ru-RU" sz="2400" dirty="0"/>
              <a:t>Создание устойчивой отрасли с долей 50% на рынке.  </a:t>
            </a:r>
          </a:p>
          <a:p>
            <a:pPr rtl="0"/>
            <a:r>
              <a:rPr lang="ru-RU" sz="2400" b="1" dirty="0"/>
              <a:t>Ключевые шаги</a:t>
            </a:r>
            <a:r>
              <a:rPr lang="ru-RU" sz="2400" dirty="0"/>
              <a:t>:  </a:t>
            </a:r>
          </a:p>
          <a:p>
            <a:pPr marL="0" indent="0" rtl="0">
              <a:buNone/>
            </a:pPr>
            <a:r>
              <a:rPr lang="ru-RU" sz="2400" dirty="0"/>
              <a:t>	 - Унификация пошлин, льготные кредиты, научная коллаборация.  </a:t>
            </a:r>
          </a:p>
          <a:p>
            <a:pPr rtl="0"/>
            <a:r>
              <a:rPr lang="ru-RU" sz="2400" b="1" dirty="0"/>
              <a:t>Призыв</a:t>
            </a:r>
            <a:r>
              <a:rPr lang="ru-RU" sz="2400" dirty="0"/>
              <a:t>:  </a:t>
            </a:r>
          </a:p>
          <a:p>
            <a:pPr marL="0" indent="0" rtl="0">
              <a:buNone/>
            </a:pPr>
            <a:r>
              <a:rPr lang="ru-RU" sz="2400" dirty="0"/>
              <a:t>	- Поддержка государства и лидеров </a:t>
            </a:r>
            <a:r>
              <a:rPr lang="ru-RU" sz="2400" dirty="0" smtClean="0"/>
              <a:t>мнения</a:t>
            </a:r>
            <a:r>
              <a:rPr lang="en-US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/>
              <a:t>реализации плана.  </a:t>
            </a:r>
          </a:p>
          <a:p>
            <a:pPr marL="0" indent="0" rtl="0">
              <a:buNone/>
            </a:pPr>
            <a:r>
              <a:rPr lang="ru-RU" sz="2400" dirty="0"/>
              <a:t>	- «Цветы — не роскошь, а стратегический продукт!»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80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Ассоциация «НАЦИОНАЛЬНАЯ АССОЦИАЦИЯ ЦВЕТОВОДОВ»</a:t>
            </a:r>
          </a:p>
          <a:p>
            <a:pPr rtl="0"/>
            <a:endParaRPr lang="ru-RU" dirty="0"/>
          </a:p>
          <a:p>
            <a:pPr rtl="0"/>
            <a:r>
              <a:rPr lang="en-US" dirty="0"/>
              <a:t>www.nacflower.ru</a:t>
            </a:r>
            <a:endParaRPr lang="ru-RU" dirty="0"/>
          </a:p>
          <a:p>
            <a:pPr rtl="0"/>
            <a:r>
              <a:rPr lang="en-US" dirty="0"/>
              <a:t>info@nacflower.ru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6583680" cy="88464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повестка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01007"/>
            <a:ext cx="6583680" cy="3726416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Вступление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Проблематика отрасли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Предлагаемые решения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Реалистичные возможности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План развития отрасли</a:t>
            </a:r>
            <a:endParaRPr lang="en-US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Перспективы отрасли на фоне импортозамещения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Кейсы предприятий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/>
              <a:t>Позитивные тренды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125737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/>
              <a:t>Национальной ассоциации цветоводов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7F408FC-0641-0160-6392-AE38DC7B7A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8966" r="28966"/>
          <a:stretch>
            <a:fillRect/>
          </a:stretch>
        </p:blipFill>
        <p:spPr/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D470BE20-0247-525A-51F1-6E8BA9E76DAA}"/>
              </a:ext>
            </a:extLst>
          </p:cNvPr>
          <p:cNvSpPr txBox="1">
            <a:spLocks/>
          </p:cNvSpPr>
          <p:nvPr/>
        </p:nvSpPr>
        <p:spPr>
          <a:xfrm>
            <a:off x="5420413" y="2410433"/>
            <a:ext cx="6328242" cy="3707563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dirty="0"/>
              <a:t>Миссия: Защита интересов отечественных производителей, развитие цветочной отрасли.  </a:t>
            </a:r>
          </a:p>
          <a:p>
            <a:endParaRPr lang="ru-RU" dirty="0"/>
          </a:p>
          <a:p>
            <a:r>
              <a:rPr lang="ru-RU" dirty="0"/>
              <a:t>Деятельность:  </a:t>
            </a:r>
          </a:p>
          <a:p>
            <a:pPr marL="0" indent="0">
              <a:buNone/>
            </a:pPr>
            <a:r>
              <a:rPr lang="ru-RU" dirty="0"/>
              <a:t>	  - Лоббирование законодательных инициатив.  </a:t>
            </a:r>
          </a:p>
          <a:p>
            <a:pPr marL="0" indent="0">
              <a:buNone/>
            </a:pPr>
            <a:r>
              <a:rPr lang="ru-RU" dirty="0"/>
              <a:t>	 - Селекция, разработка удобрений и биозащиты.  </a:t>
            </a:r>
          </a:p>
          <a:p>
            <a:pPr marL="0" indent="0">
              <a:buNone/>
            </a:pPr>
            <a:r>
              <a:rPr lang="ru-RU" dirty="0"/>
              <a:t>	 - Информирование и популяризация российских производителей. 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Охват:  </a:t>
            </a:r>
          </a:p>
          <a:p>
            <a:pPr marL="0" indent="0">
              <a:buNone/>
            </a:pPr>
            <a:r>
              <a:rPr lang="ru-RU" dirty="0"/>
              <a:t>	 - 180 га тепличных комплексов по выращиванию цветов России</a:t>
            </a:r>
          </a:p>
          <a:p>
            <a:pPr marL="0" indent="0">
              <a:buNone/>
            </a:pPr>
            <a:r>
              <a:rPr lang="ru-RU" dirty="0"/>
              <a:t>	- Потенциал роста: +150 га свободных площадей.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44158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/>
              <a:t>Проблематика отрасли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4532"/>
            <a:ext cx="6499794" cy="4892511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Доля рынка</a:t>
            </a:r>
            <a:r>
              <a:rPr lang="ru-RU" dirty="0"/>
              <a:t>:  </a:t>
            </a:r>
          </a:p>
          <a:p>
            <a:pPr rtl="0"/>
            <a:r>
              <a:rPr lang="ru-RU" dirty="0"/>
              <a:t>  </a:t>
            </a:r>
            <a:r>
              <a:rPr lang="en-US" dirty="0"/>
              <a:t>	</a:t>
            </a:r>
            <a:r>
              <a:rPr lang="ru-RU" dirty="0"/>
              <a:t>- Российские производители — 18-19%.  </a:t>
            </a:r>
          </a:p>
          <a:p>
            <a:pPr rtl="0"/>
            <a:r>
              <a:rPr lang="en-US" dirty="0"/>
              <a:t>	</a:t>
            </a:r>
            <a:r>
              <a:rPr lang="ru-RU" dirty="0"/>
              <a:t>  - Импорт: Кения (45-50%), Эквадор (15-25%), ЕС.</a:t>
            </a:r>
          </a:p>
          <a:p>
            <a:pPr rtl="0"/>
            <a:r>
              <a:rPr lang="ru-RU" dirty="0"/>
              <a:t> 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Риски</a:t>
            </a:r>
            <a:r>
              <a:rPr lang="ru-RU" dirty="0"/>
              <a:t>:  </a:t>
            </a:r>
          </a:p>
          <a:p>
            <a:pPr rtl="0"/>
            <a:r>
              <a:rPr lang="ru-RU" dirty="0"/>
              <a:t> </a:t>
            </a:r>
            <a:r>
              <a:rPr lang="en-US" dirty="0"/>
              <a:t>	</a:t>
            </a:r>
            <a:r>
              <a:rPr lang="ru-RU" dirty="0"/>
              <a:t> - Зависимость от иностранных юрисдикций (владельцы хозяйств — граждане недружественных стран).  </a:t>
            </a:r>
          </a:p>
          <a:p>
            <a:pPr rtl="0"/>
            <a:r>
              <a:rPr lang="ru-RU" dirty="0"/>
              <a:t> </a:t>
            </a:r>
            <a:r>
              <a:rPr lang="en-US" dirty="0"/>
              <a:t>	</a:t>
            </a:r>
            <a:r>
              <a:rPr lang="ru-RU" dirty="0"/>
              <a:t> - «Серые» схемы ввоза через Беларусь и Казахстан (пошлина 5%, занижение таможенной стоимости).  </a:t>
            </a:r>
          </a:p>
          <a:p>
            <a:pPr rtl="0"/>
            <a:endParaRPr lang="ru-RU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Неэффективность мер</a:t>
            </a:r>
            <a:r>
              <a:rPr lang="ru-RU" dirty="0"/>
              <a:t>:  </a:t>
            </a:r>
          </a:p>
          <a:p>
            <a:pPr rtl="0"/>
            <a:r>
              <a:rPr lang="en-US" dirty="0"/>
              <a:t>	</a:t>
            </a:r>
            <a:r>
              <a:rPr lang="ru-RU" dirty="0"/>
              <a:t>  - Повышение пошлины до 20% (2024 г.) не дало результата.  </a:t>
            </a:r>
          </a:p>
          <a:p>
            <a:pPr rtl="0"/>
            <a:r>
              <a:rPr lang="en-US" dirty="0"/>
              <a:t>	</a:t>
            </a:r>
            <a:r>
              <a:rPr lang="ru-RU" dirty="0"/>
              <a:t>  - Объемы импорта через ЕАЭС выросли в 3 раза.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4A0507-7217-1E9B-E775-D512AF4EDB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494" r="27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Предлагаемые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b="1" dirty="0"/>
              <a:t>Унификация пошлин</a:t>
            </a:r>
            <a:r>
              <a:rPr lang="ru-RU" sz="2400" dirty="0"/>
              <a:t>:  </a:t>
            </a:r>
          </a:p>
          <a:p>
            <a:pPr marL="0" indent="0" rtl="0">
              <a:buNone/>
            </a:pPr>
            <a:r>
              <a:rPr lang="ru-RU" sz="2400" dirty="0"/>
              <a:t>	  - 15% для всех стран, включая ЕАЭС.  </a:t>
            </a:r>
          </a:p>
          <a:p>
            <a:pPr rtl="0"/>
            <a:r>
              <a:rPr lang="ru-RU" sz="2400" b="1" dirty="0"/>
              <a:t>Снижение НДС до 10%:  </a:t>
            </a:r>
          </a:p>
          <a:p>
            <a:pPr marL="0" indent="0" rtl="0">
              <a:buNone/>
            </a:pPr>
            <a:r>
              <a:rPr lang="ru-RU" sz="2400" dirty="0"/>
              <a:t>	 - Сейчас: 20% (единственная отрасль в АПК с такой ставкой).  </a:t>
            </a:r>
          </a:p>
          <a:p>
            <a:pPr rtl="0"/>
            <a:r>
              <a:rPr lang="ru-RU" sz="2400" b="1" dirty="0"/>
              <a:t>Льготные кредиты</a:t>
            </a:r>
            <a:r>
              <a:rPr lang="ru-RU" sz="2400" dirty="0"/>
              <a:t>:  </a:t>
            </a:r>
          </a:p>
          <a:p>
            <a:pPr marL="0" indent="0" rtl="0">
              <a:buNone/>
            </a:pPr>
            <a:r>
              <a:rPr lang="ru-RU" sz="2400" dirty="0"/>
              <a:t> 	- Увеличение срока с 8 до 15 лет. 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8" y="692943"/>
            <a:ext cx="5885180" cy="123343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Реалистичные возможности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82409" y="2300141"/>
            <a:ext cx="7043618" cy="4015818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Поддержка правительства</a:t>
            </a:r>
            <a:r>
              <a:rPr lang="ru-RU" dirty="0"/>
              <a:t>:  </a:t>
            </a:r>
          </a:p>
          <a:p>
            <a:pPr rtl="0"/>
            <a:r>
              <a:rPr lang="ru-RU" dirty="0"/>
              <a:t> 	 - Повышение пошлины до 35% на недружественные страны.  </a:t>
            </a:r>
          </a:p>
          <a:p>
            <a:pPr rtl="0"/>
            <a:r>
              <a:rPr lang="ru-RU" dirty="0"/>
              <a:t>  	- Рассмотрение продления льготного кредитования (при предоставлении расчетов).  </a:t>
            </a:r>
          </a:p>
          <a:p>
            <a:pPr rtl="0"/>
            <a:endParaRPr lang="ru-RU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Энергоресурсы</a:t>
            </a:r>
            <a:r>
              <a:rPr lang="ru-RU" dirty="0"/>
              <a:t>:  </a:t>
            </a:r>
          </a:p>
          <a:p>
            <a:pPr rtl="0"/>
            <a:r>
              <a:rPr lang="ru-RU" dirty="0"/>
              <a:t>	  - Возможность скидок при экономическом обосновании.  </a:t>
            </a:r>
          </a:p>
          <a:p>
            <a:pPr rtl="0"/>
            <a:endParaRPr lang="ru-RU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Научная коллаборация:  </a:t>
            </a:r>
          </a:p>
          <a:p>
            <a:pPr rtl="0"/>
            <a:r>
              <a:rPr lang="ru-RU" dirty="0"/>
              <a:t>	- ВИР: разработка биозащиты, генетические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69250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План развития отрасли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xmlns="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727269" cy="372033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/>
              <a:t>Краткосрочные меры:  </a:t>
            </a:r>
          </a:p>
          <a:p>
            <a:pPr rtl="0"/>
            <a:r>
              <a:rPr lang="ru-RU" dirty="0"/>
              <a:t>- Лоббирование единой пошлины 15%.  </a:t>
            </a:r>
          </a:p>
          <a:p>
            <a:pPr rtl="0"/>
            <a:r>
              <a:rPr lang="ru-RU" dirty="0"/>
              <a:t>  - Подготовка расчетов для продления кредитов. 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/>
              <a:t>Среднесрочные:  </a:t>
            </a:r>
          </a:p>
          <a:p>
            <a:pPr rtl="0"/>
            <a:r>
              <a:rPr lang="ru-RU" dirty="0"/>
              <a:t>  - Внедрение технологий биозащиты с ВИР.</a:t>
            </a:r>
          </a:p>
          <a:p>
            <a:pPr rtl="0"/>
            <a:r>
              <a:rPr lang="ru-RU" dirty="0"/>
              <a:t> - Расширение площадей на 150 га. 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xmlns="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837468"/>
            <a:ext cx="3665155" cy="318589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b="1" dirty="0"/>
              <a:t>Долгосрочные:  </a:t>
            </a:r>
          </a:p>
          <a:p>
            <a:pPr rtl="0"/>
            <a:r>
              <a:rPr lang="ru-RU" sz="2000" dirty="0"/>
              <a:t>  - Снижение зависимости от импорта до 50% к 2030 г. </a:t>
            </a:r>
          </a:p>
        </p:txBody>
      </p:sp>
    </p:spTree>
    <p:extLst>
      <p:ext uri="{BB962C8B-B14F-4D97-AF65-F5344CB8AC3E}">
        <p14:creationId xmlns:p14="http://schemas.microsoft.com/office/powerpoint/2010/main" xmlns="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7700C7-F044-7A19-6D14-9625E632C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BD52A-0BB9-8687-E289-60DFCF5D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699" y="1203025"/>
            <a:ext cx="5723586" cy="10499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/>
              <a:t>Перспективы роста в условиях импортозамещения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B36C7051-2056-ABE9-DBBA-F61B17BBA62A}"/>
              </a:ext>
            </a:extLst>
          </p:cNvPr>
          <p:cNvSpPr txBox="1">
            <a:spLocks/>
          </p:cNvSpPr>
          <p:nvPr/>
        </p:nvSpPr>
        <p:spPr>
          <a:xfrm>
            <a:off x="5420413" y="2410433"/>
            <a:ext cx="6328242" cy="370756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Текущий статус:  </a:t>
            </a:r>
            <a:endParaRPr lang="en-US" b="1" dirty="0"/>
          </a:p>
          <a:p>
            <a:r>
              <a:rPr lang="ru-RU" sz="2400" dirty="0"/>
              <a:t>Доля отечественной продукции —</a:t>
            </a:r>
            <a:r>
              <a:rPr lang="ru-RU" sz="2400" b="1" dirty="0"/>
              <a:t>18-19% </a:t>
            </a:r>
            <a:r>
              <a:rPr lang="ru-RU" sz="2400" dirty="0"/>
              <a:t>(2024 г.).  - </a:t>
            </a:r>
            <a:r>
              <a:rPr lang="ru-RU" sz="2400" b="1" dirty="0"/>
              <a:t>82% рынка </a:t>
            </a:r>
            <a:r>
              <a:rPr lang="ru-RU" sz="2400" dirty="0"/>
              <a:t>— импорт, включая рисковые юрисдикции (Кения, Эквадор, ЕС).  </a:t>
            </a:r>
            <a:endParaRPr lang="en-US" sz="2400" dirty="0"/>
          </a:p>
          <a:p>
            <a:endParaRPr lang="en-US" sz="2400" dirty="0"/>
          </a:p>
          <a:p>
            <a:r>
              <a:rPr lang="ru-RU" sz="2400" b="1" dirty="0"/>
              <a:t>Потенциал к 2030 году</a:t>
            </a:r>
            <a:r>
              <a:rPr lang="ru-RU" sz="2400" dirty="0"/>
              <a:t>: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ru-RU" sz="2400" dirty="0"/>
              <a:t>- Увеличение доли российских цветов до </a:t>
            </a:r>
            <a:r>
              <a:rPr lang="ru-RU" sz="2400" b="1" dirty="0"/>
              <a:t>35-40% </a:t>
            </a:r>
            <a:r>
              <a:rPr lang="ru-RU" sz="2400" dirty="0"/>
              <a:t>за счет:   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ru-RU" sz="2400" dirty="0"/>
              <a:t>Ввода </a:t>
            </a:r>
            <a:r>
              <a:rPr lang="ru-RU" sz="2400" b="1" dirty="0"/>
              <a:t>150 га </a:t>
            </a:r>
            <a:r>
              <a:rPr lang="ru-RU" sz="2400" dirty="0"/>
              <a:t>законсервированных площадей.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ru-RU" sz="2400" dirty="0"/>
              <a:t>Внедрения </a:t>
            </a:r>
            <a:r>
              <a:rPr lang="ru-RU" sz="2400" b="1" dirty="0"/>
              <a:t>биотехнологий </a:t>
            </a:r>
            <a:r>
              <a:rPr lang="ru-RU" sz="2400" dirty="0"/>
              <a:t>(ВИР, селекция, устойчивые сорта).    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ru-RU" sz="2400" dirty="0"/>
              <a:t>Унификации таможенных ставок (</a:t>
            </a:r>
            <a:r>
              <a:rPr lang="ru-RU" sz="2400" i="1" dirty="0"/>
              <a:t>15% для всех стран</a:t>
            </a:r>
            <a:r>
              <a:rPr lang="ru-RU" sz="2400" dirty="0"/>
              <a:t>).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B5DC73-150D-812C-9078-91933AD949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839" r="15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2799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C72DE5-E874-BDB2-0F65-BA24F87E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948A0-3BD2-7348-C723-631CBB8F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6481"/>
            <a:ext cx="5938887" cy="44158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/>
              <a:t>Стратегические преимущества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AFE2F4-2EFA-5FC0-DAED-89A07BBF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4532"/>
            <a:ext cx="6334812" cy="4515439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Снижение зависимости от недружественных стран:     </a:t>
            </a:r>
            <a:endParaRPr lang="en-US" b="1" dirty="0"/>
          </a:p>
          <a:p>
            <a:pPr rtl="0"/>
            <a:r>
              <a:rPr lang="en-US" dirty="0"/>
              <a:t>	</a:t>
            </a:r>
            <a:r>
              <a:rPr lang="ru-RU" dirty="0"/>
              <a:t>Перенос производств ЕС в Африку/</a:t>
            </a:r>
            <a:r>
              <a:rPr lang="ru-RU" dirty="0" err="1"/>
              <a:t>ЛатАмерику</a:t>
            </a:r>
            <a:r>
              <a:rPr lang="ru-RU" dirty="0"/>
              <a:t> не устраняет риски (контроль через юрлица ЕС).  </a:t>
            </a:r>
            <a:endParaRPr lang="en-US" dirty="0"/>
          </a:p>
          <a:p>
            <a:pPr rtl="0"/>
            <a:endParaRPr lang="en-US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Рост инвестиций</a:t>
            </a:r>
            <a:r>
              <a:rPr lang="ru-RU" dirty="0"/>
              <a:t>:     </a:t>
            </a:r>
            <a:endParaRPr lang="en-US" dirty="0"/>
          </a:p>
          <a:p>
            <a:pPr rtl="0"/>
            <a:r>
              <a:rPr lang="en-US" dirty="0"/>
              <a:t>	</a:t>
            </a:r>
            <a:r>
              <a:rPr lang="ru-RU" dirty="0"/>
              <a:t>При стабильной господдержке (налоги, кредиты) —</a:t>
            </a:r>
            <a:r>
              <a:rPr lang="ru-RU" b="1" dirty="0"/>
              <a:t>2-3 новых комбината в год</a:t>
            </a:r>
            <a:r>
              <a:rPr lang="ru-RU" dirty="0"/>
              <a:t>.  </a:t>
            </a:r>
            <a:endParaRPr lang="en-US" dirty="0"/>
          </a:p>
          <a:p>
            <a:pPr rtl="0"/>
            <a:endParaRPr lang="en-US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b="1" dirty="0"/>
              <a:t>Экспортный потенциал</a:t>
            </a:r>
            <a:r>
              <a:rPr lang="ru-RU" dirty="0"/>
              <a:t>:     </a:t>
            </a:r>
            <a:endParaRPr lang="en-US" dirty="0"/>
          </a:p>
          <a:p>
            <a:pPr rtl="0"/>
            <a:r>
              <a:rPr lang="en-US" dirty="0"/>
              <a:t>	</a:t>
            </a:r>
            <a:r>
              <a:rPr lang="ru-RU" dirty="0"/>
              <a:t>В перспективе </a:t>
            </a:r>
            <a:r>
              <a:rPr lang="en-US" dirty="0"/>
              <a:t>7-10</a:t>
            </a:r>
            <a:r>
              <a:rPr lang="ru-RU" dirty="0"/>
              <a:t> лет — выход на рынки СНГ и Азии с российской розой.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E757F3-35E1-7B1D-941E-081C154F38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301" r="16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5990351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{6DB3D67F-936C-45D5-9A17-1806C5E8EF15}tf78438558_win32</Template>
  <TotalTime>61</TotalTime>
  <Words>329</Words>
  <Application>Microsoft Office PowerPoint</Application>
  <PresentationFormat>Произвольный</PresentationFormat>
  <Paragraphs>118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Пользовательская</vt:lpstr>
      <vt:lpstr>Цветочное производство  в России:  перспективы отрасли на фоне импортозамещения. </vt:lpstr>
      <vt:lpstr>повестка</vt:lpstr>
      <vt:lpstr>Национальной ассоциации цветоводов </vt:lpstr>
      <vt:lpstr>Проблематика отрасли</vt:lpstr>
      <vt:lpstr>Предлагаемые решения</vt:lpstr>
      <vt:lpstr>Реалистичные возможности</vt:lpstr>
      <vt:lpstr>План развития отрасли</vt:lpstr>
      <vt:lpstr>Перспективы роста в условиях импортозамещения</vt:lpstr>
      <vt:lpstr>Стратегические преимущества</vt:lpstr>
      <vt:lpstr>График*</vt:lpstr>
      <vt:lpstr>Кейсы предприятий</vt:lpstr>
      <vt:lpstr>Позитивные тренды</vt:lpstr>
      <vt:lpstr>Заключение</vt:lpstr>
      <vt:lpstr>Спасибо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Цветочное производство  в России:  перспективы отрасли на фоне импортозамещения. </dc:title>
  <dc:subject/>
  <dc:creator>Тайганов Максим</dc:creator>
  <cp:lastModifiedBy>user</cp:lastModifiedBy>
  <cp:revision>7</cp:revision>
  <dcterms:created xsi:type="dcterms:W3CDTF">2025-04-22T07:35:37Z</dcterms:created>
  <dcterms:modified xsi:type="dcterms:W3CDTF">2025-04-23T15:54:53Z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